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75" r:id="rId9"/>
    <p:sldId id="276" r:id="rId10"/>
    <p:sldId id="278" r:id="rId11"/>
    <p:sldId id="260" r:id="rId12"/>
    <p:sldId id="283" r:id="rId13"/>
    <p:sldId id="281" r:id="rId14"/>
    <p:sldId id="28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4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80563" y="2404534"/>
            <a:ext cx="3893439" cy="1646302"/>
          </a:xfrm>
        </p:spPr>
        <p:txBody>
          <a:bodyPr>
            <a:normAutofit/>
          </a:bodyPr>
          <a:lstStyle/>
          <a:p>
            <a:r>
              <a:rPr lang="nl-NL" sz="7200" dirty="0">
                <a:solidFill>
                  <a:schemeClr val="tx1"/>
                </a:solidFill>
              </a:rPr>
              <a:t>PIT-3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80563" y="4050833"/>
            <a:ext cx="3893439" cy="1096899"/>
          </a:xfrm>
        </p:spPr>
        <p:txBody>
          <a:bodyPr>
            <a:normAutofit/>
          </a:bodyPr>
          <a:lstStyle/>
          <a:p>
            <a:endParaRPr lang="nl-NL" b="1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C607CC-319E-425D-8A0C-EC6E84F6C3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2012" y="3433493"/>
            <a:ext cx="45494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Afbeeldingsresultaat voor met pit">
            <a:extLst>
              <a:ext uri="{FF2B5EF4-FFF2-40B4-BE49-F238E27FC236}">
                <a16:creationId xmlns:a16="http://schemas.microsoft.com/office/drawing/2014/main" id="{3317FAC4-4177-4771-B131-BF918491E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80" y="3242732"/>
            <a:ext cx="3814408" cy="380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fbeeldingsresultaat voor met pit">
            <a:extLst>
              <a:ext uri="{FF2B5EF4-FFF2-40B4-BE49-F238E27FC236}">
                <a16:creationId xmlns:a16="http://schemas.microsoft.com/office/drawing/2014/main" id="{21D57DFC-ADBB-4F51-AD81-118ADC852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661" y="163467"/>
            <a:ext cx="3174645" cy="317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57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7660142"/>
              </p:ext>
            </p:extLst>
          </p:nvPr>
        </p:nvGraphicFramePr>
        <p:xfrm>
          <a:off x="0" y="63076"/>
          <a:ext cx="12192000" cy="6757317"/>
        </p:xfrm>
        <a:graphic>
          <a:graphicData uri="http://schemas.openxmlformats.org/drawingml/2006/table">
            <a:tbl>
              <a:tblPr firstRow="1" firstCol="1" bandRow="1"/>
              <a:tblGrid>
                <a:gridCol w="1606731">
                  <a:extLst>
                    <a:ext uri="{9D8B030D-6E8A-4147-A177-3AD203B41FA5}">
                      <a16:colId xmlns:a16="http://schemas.microsoft.com/office/drawing/2014/main" val="2047212473"/>
                    </a:ext>
                  </a:extLst>
                </a:gridCol>
                <a:gridCol w="10585269">
                  <a:extLst>
                    <a:ext uri="{9D8B030D-6E8A-4147-A177-3AD203B41FA5}">
                      <a16:colId xmlns:a16="http://schemas.microsoft.com/office/drawing/2014/main" val="3448811240"/>
                    </a:ext>
                  </a:extLst>
                </a:gridCol>
              </a:tblGrid>
              <a:tr h="4694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b="1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Projectmoment</a:t>
                      </a:r>
                    </a:p>
                  </a:txBody>
                  <a:tcPr marL="33174" marR="33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b="1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Uitvoeren/inleveren in les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NL" sz="18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4" marR="33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276564"/>
                  </a:ext>
                </a:extLst>
              </a:tr>
              <a:tr h="8389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nl-N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nl-NL" sz="18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13-02-2020</a:t>
                      </a:r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33174" marR="33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Introductie + inschrijving projecten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Opstellen Samenwerkingscontract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 27 februari 2020  </a:t>
                      </a:r>
                      <a:r>
                        <a:rPr lang="nl-NL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nl-NL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Presentatie doelgroep-oriëntatie</a:t>
                      </a:r>
                      <a:endParaRPr lang="nl-NL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4" marR="33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2484498"/>
                  </a:ext>
                </a:extLst>
              </a:tr>
              <a:tr h="2574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Krokusvakantie</a:t>
                      </a:r>
                    </a:p>
                  </a:txBody>
                  <a:tcPr marL="33174" marR="33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Krokusvakantie</a:t>
                      </a:r>
                    </a:p>
                  </a:txBody>
                  <a:tcPr marL="33174" marR="33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8560530"/>
                  </a:ext>
                </a:extLst>
              </a:tr>
              <a:tr h="709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(27-02-2020)</a:t>
                      </a:r>
                    </a:p>
                  </a:txBody>
                  <a:tcPr marL="33174" marR="33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Presentatie doelgroep-oriëntatie</a:t>
                      </a:r>
                      <a:endParaRPr lang="nl-NL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Inleveren Samenwerkingscontract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Activiteit uitdenken, contacten leggen met contactpersonen</a:t>
                      </a:r>
                      <a:r>
                        <a:rPr lang="nl-NL" sz="18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van </a:t>
                      </a:r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nl-NL" sz="18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‘uitvoeringslocatie</a:t>
                      </a:r>
                      <a:r>
                        <a:rPr lang="nl-NL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’, afspraak plannen voor bezoek aan uitvoeringsplek en overleg met de ‘sparringpartner’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4" marR="33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3690"/>
                  </a:ext>
                </a:extLst>
              </a:tr>
              <a:tr h="3329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(05-03-2020)</a:t>
                      </a:r>
                    </a:p>
                  </a:txBody>
                  <a:tcPr marL="33174" marR="33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Werken </a:t>
                      </a:r>
                      <a:r>
                        <a:rPr lang="nl-N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aan: Maken </a:t>
                      </a:r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verslag: ‘Wat organiseren we voor de doelgroep en waarom’</a:t>
                      </a:r>
                    </a:p>
                  </a:txBody>
                  <a:tcPr marL="33174" marR="33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7669849"/>
                  </a:ext>
                </a:extLst>
              </a:tr>
              <a:tr h="1429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(12-03-2020)</a:t>
                      </a:r>
                    </a:p>
                  </a:txBody>
                  <a:tcPr marL="33174" marR="33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Werken </a:t>
                      </a:r>
                      <a:r>
                        <a:rPr lang="nl-N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aan: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Afronden verslag ‘Wat organiseren we voor de doelgroep en waarom’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Werken aan:</a:t>
                      </a:r>
                      <a:r>
                        <a:rPr lang="nl-NL" sz="18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Plan van aanpak ‘Activiteitenmiddag’ (o.a. omschrijving van de activiteit, taakverdeling, tijdsplanning en budgetverantwoording).</a:t>
                      </a:r>
                    </a:p>
                  </a:txBody>
                  <a:tcPr marL="33174" marR="33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3640156"/>
                  </a:ext>
                </a:extLst>
              </a:tr>
              <a:tr h="297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(19-03-2020)</a:t>
                      </a:r>
                    </a:p>
                  </a:txBody>
                  <a:tcPr marL="33174" marR="33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Verder</a:t>
                      </a:r>
                      <a:r>
                        <a:rPr lang="nl-NL" sz="18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werken aan en a</a:t>
                      </a:r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fronden van het Plan van aanpak</a:t>
                      </a:r>
                    </a:p>
                  </a:txBody>
                  <a:tcPr marL="33174" marR="33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9555142"/>
                  </a:ext>
                </a:extLst>
              </a:tr>
              <a:tr h="3388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(26-03-2020)</a:t>
                      </a:r>
                    </a:p>
                  </a:txBody>
                  <a:tcPr marL="33174" marR="33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Afronden</a:t>
                      </a:r>
                      <a:r>
                        <a:rPr lang="nl-NL" sz="18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Plan van aanpak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4" marR="33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8234146"/>
                  </a:ext>
                </a:extLst>
              </a:tr>
              <a:tr h="369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(02-04-2020)</a:t>
                      </a:r>
                    </a:p>
                  </a:txBody>
                  <a:tcPr marL="33174" marR="33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 uitvoeren</a:t>
                      </a:r>
                    </a:p>
                  </a:txBody>
                  <a:tcPr marL="33174" marR="33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19915"/>
                  </a:ext>
                </a:extLst>
              </a:tr>
              <a:tr h="3526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(09-04-2020)</a:t>
                      </a:r>
                    </a:p>
                  </a:txBody>
                  <a:tcPr marL="33174" marR="33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 uitvoeren en evalueren </a:t>
                      </a:r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(evaluatiedocumenten staan dan in de wiki)</a:t>
                      </a:r>
                    </a:p>
                  </a:txBody>
                  <a:tcPr marL="33174" marR="33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362634"/>
                  </a:ext>
                </a:extLst>
              </a:tr>
              <a:tr h="369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(16-04-2020)</a:t>
                      </a:r>
                    </a:p>
                  </a:txBody>
                  <a:tcPr marL="33174" marR="33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Speciale</a:t>
                      </a:r>
                      <a:r>
                        <a:rPr lang="nl-NL" sz="18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afsluitende les + evalueren (</a:t>
                      </a:r>
                      <a:r>
                        <a:rPr lang="nl-NL" sz="1800" baseline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toetsweek</a:t>
                      </a:r>
                      <a:r>
                        <a:rPr lang="nl-NL" sz="18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4" marR="33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3630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563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40F564E3-03F4-44DD-A78D-AAE2F3DE3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6316" y="724695"/>
            <a:ext cx="3399366" cy="1320800"/>
          </a:xfrm>
        </p:spPr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Zijn er vragen?</a:t>
            </a:r>
          </a:p>
        </p:txBody>
      </p:sp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5C98A7B1-94BB-42F2-A54E-BC50E3AC6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 descr="Afbeeldingsresultaat voor vragen">
            <a:extLst>
              <a:ext uri="{FF2B5EF4-FFF2-40B4-BE49-F238E27FC236}">
                <a16:creationId xmlns:a16="http://schemas.microsoft.com/office/drawing/2014/main" id="{6864260E-F220-414B-8A8C-ED3504E0E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643" y="1930400"/>
            <a:ext cx="7406713" cy="477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17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66503"/>
          </a:xfrm>
        </p:spPr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De opdracht van vandaag: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45474"/>
            <a:ext cx="9433317" cy="540802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sz="2000" dirty="0"/>
              <a:t>Jullie gaan vandaag brainstormen over de gekozen doelgroep en mogelijke opties voor activiteiten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/>
              <a:t>Daarbij gaan jullie in je samenwerkingsgroep een aantal vragen rond de gekozen (doel)groep uitwerken </a:t>
            </a:r>
            <a:r>
              <a:rPr lang="nl-NL" sz="2000" b="1" dirty="0"/>
              <a:t>(zie wiki, les 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/>
              <a:t>Deze vragen werken jullie </a:t>
            </a:r>
            <a:r>
              <a:rPr lang="nl-NL" sz="2000" u="sng" dirty="0"/>
              <a:t>samen</a:t>
            </a:r>
            <a:r>
              <a:rPr lang="nl-NL" sz="2000" dirty="0"/>
              <a:t> getypt uit en bewaren jullie voor in je eindverslag (groepsverslag)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 smtClean="0"/>
              <a:t>De donderdag na de vakantie </a:t>
            </a:r>
            <a:r>
              <a:rPr lang="nl-NL" sz="2000" b="1" dirty="0" smtClean="0"/>
              <a:t>presenteren</a:t>
            </a:r>
            <a:r>
              <a:rPr lang="nl-NL" sz="2000" dirty="0" smtClean="0"/>
              <a:t> </a:t>
            </a:r>
            <a:r>
              <a:rPr lang="nl-NL" sz="2000" dirty="0"/>
              <a:t>jullie de uitkomsten van de brainstormsessie aan je klas in een korte </a:t>
            </a:r>
            <a:r>
              <a:rPr lang="nl-NL" sz="2000" dirty="0" err="1"/>
              <a:t>powerpoint</a:t>
            </a:r>
            <a:r>
              <a:rPr lang="nl-NL" sz="2000" dirty="0"/>
              <a:t> van hooguit 10 minuten</a:t>
            </a:r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704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3440"/>
          </a:xfrm>
        </p:spPr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PIT-lijn leerperiode 3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11503"/>
            <a:ext cx="8596668" cy="388077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Een andere PIT dan jullie gewend zijn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Jullie gaan nu echt de praktijk 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In een groepje ‘een’ doelgroep begeleiden</a:t>
            </a:r>
          </a:p>
        </p:txBody>
      </p:sp>
      <p:pic>
        <p:nvPicPr>
          <p:cNvPr id="1028" name="Picture 4" descr="Afbeeldingsresultaat voor samenwerken loesje">
            <a:extLst>
              <a:ext uri="{FF2B5EF4-FFF2-40B4-BE49-F238E27FC236}">
                <a16:creationId xmlns:a16="http://schemas.microsoft.com/office/drawing/2014/main" id="{7268A750-0390-40A7-AC0E-AD1F343254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40"/>
          <a:stretch/>
        </p:blipFill>
        <p:spPr bwMode="auto">
          <a:xfrm>
            <a:off x="6583680" y="1134740"/>
            <a:ext cx="3833292" cy="4599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14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788127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tx1"/>
                </a:solidFill>
              </a:rPr>
              <a:t>Wat gaan we doen?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3" y="1272314"/>
            <a:ext cx="9237375" cy="388077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Kennismaking met: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Wat houdt de voor het project gekozen doelgroep globaal in?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Welke kenmerken kom je tegen bij het werken met de doelgroep?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Wat zijn belangrijke aandachtspunten in de omgang met de doelgroep?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050" name="Picture 2" descr="Afbeeldingsresultaat voor doelgroep">
            <a:extLst>
              <a:ext uri="{FF2B5EF4-FFF2-40B4-BE49-F238E27FC236}">
                <a16:creationId xmlns:a16="http://schemas.microsoft.com/office/drawing/2014/main" id="{71A80D2E-20B6-4EEC-8CBA-E08E86847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276" y="3042883"/>
            <a:ext cx="5000625" cy="3238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56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3">
            <a:extLst>
              <a:ext uri="{FF2B5EF4-FFF2-40B4-BE49-F238E27FC236}">
                <a16:creationId xmlns:a16="http://schemas.microsoft.com/office/drawing/2014/main" id="{39E92951-A089-4892-91CD-B2346E55C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924" y="3749040"/>
            <a:ext cx="4759271" cy="3569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8126"/>
          </a:xfrm>
        </p:spPr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De praktijk staat deze periode centraal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54035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Jullie gaan: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Heel praktisch kennis maken met ‘een’ doelgroep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Jullie gaan met de door jullie gekozen doelgroep een </a:t>
            </a:r>
            <a:r>
              <a:rPr lang="nl-NL" b="1" dirty="0"/>
              <a:t>Activiteitenmiddag</a:t>
            </a:r>
            <a:r>
              <a:rPr lang="nl-NL" dirty="0"/>
              <a:t> organiseren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De praktijkervaring die jullie hiermee opdoen over de doelgroep leert je of het werken met de gekozen doelgroep je ligt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De samenwerkings- en begeleidings-skills zullen op de proef worden gesteld en als het goed is een positieve ‘boost’ krijgen</a:t>
            </a:r>
          </a:p>
        </p:txBody>
      </p:sp>
      <p:sp>
        <p:nvSpPr>
          <p:cNvPr id="5" name="Rechthoek 4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l-NL" dirty="0"/>
          </a:p>
        </p:txBody>
      </p:sp>
      <p:pic>
        <p:nvPicPr>
          <p:cNvPr id="7" name="Tijdelijke aanduiding voor inhoud 4">
            <a:extLst>
              <a:ext uri="{FF2B5EF4-FFF2-40B4-BE49-F238E27FC236}">
                <a16:creationId xmlns:a16="http://schemas.microsoft.com/office/drawing/2014/main" id="{181287BF-E178-46E1-A20F-27C22D343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794" y="4085971"/>
            <a:ext cx="3687443" cy="2772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956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 descr="Afbeelding met persoon, foto, man, gebouw&#10;&#10;Beschrijving is gegenereerd met zeer hoge betrouwbaarheid">
            <a:extLst>
              <a:ext uri="{FF2B5EF4-FFF2-40B4-BE49-F238E27FC236}">
                <a16:creationId xmlns:a16="http://schemas.microsoft.com/office/drawing/2014/main" id="{2597E48E-9E13-4D5A-B7F2-230AE54B7B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55" t="859" r="49754" b="565"/>
          <a:stretch/>
        </p:blipFill>
        <p:spPr>
          <a:xfrm>
            <a:off x="6762752" y="13063"/>
            <a:ext cx="3509407" cy="6844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226E372A-F844-4923-A59B-ACC67470A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408" y="3057525"/>
            <a:ext cx="4751916" cy="1320800"/>
          </a:xfrm>
        </p:spPr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Basisschool kinderen</a:t>
            </a:r>
          </a:p>
        </p:txBody>
      </p:sp>
    </p:spTree>
    <p:extLst>
      <p:ext uri="{BB962C8B-B14F-4D97-AF65-F5344CB8AC3E}">
        <p14:creationId xmlns:p14="http://schemas.microsoft.com/office/powerpoint/2010/main" val="185607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BAB01F-E8F6-4490-9385-7C06261EC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  <a:cs typeface="Calibri Light"/>
              </a:rPr>
              <a:t>NL-DOET</a:t>
            </a:r>
            <a:endParaRPr lang="en-US" sz="5400">
              <a:solidFill>
                <a:srgbClr val="FFFFFF"/>
              </a:solidFill>
            </a:endParaRPr>
          </a:p>
        </p:txBody>
      </p:sp>
      <p:pic>
        <p:nvPicPr>
          <p:cNvPr id="4" name="Afbeelding 4" descr="Afbeelding met tekst, krant&#10;&#10;Beschrijving is gegenereerd met zeer hoge betrouwbaarheid">
            <a:extLst>
              <a:ext uri="{FF2B5EF4-FFF2-40B4-BE49-F238E27FC236}">
                <a16:creationId xmlns:a16="http://schemas.microsoft.com/office/drawing/2014/main" id="{CA2A52DE-D13A-45ED-A126-E79757FDF1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43280" y="85724"/>
            <a:ext cx="5177246" cy="6902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jdelijke aanduiding voor tekst 2"/>
          <p:cNvSpPr>
            <a:spLocks noGrp="1"/>
          </p:cNvSpPr>
          <p:nvPr>
            <p:ph type="body" sz="half" idx="2"/>
          </p:nvPr>
        </p:nvSpPr>
        <p:spPr>
          <a:xfrm>
            <a:off x="1297535" y="339729"/>
            <a:ext cx="4251186" cy="1450971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chemeClr val="tx1"/>
                </a:solidFill>
              </a:rPr>
              <a:t>Activiteitenmiddag      voor ouderen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60" y="1937912"/>
            <a:ext cx="6382886" cy="4787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600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D822B7-BC2E-4721-B50F-7BD9D835A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573" y="4968882"/>
            <a:ext cx="5256854" cy="109984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Stadstuinproject</a:t>
            </a:r>
            <a:r>
              <a:rPr lang="en-US" dirty="0">
                <a:solidFill>
                  <a:schemeClr val="tx1"/>
                </a:solidFill>
              </a:rPr>
              <a:t> ASWA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chemeClr val="tx1"/>
                </a:solidFill>
              </a:rPr>
              <a:t>Voor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mensen</a:t>
            </a:r>
            <a:r>
              <a:rPr lang="en-US" dirty="0">
                <a:solidFill>
                  <a:schemeClr val="tx1"/>
                </a:solidFill>
              </a:rPr>
              <a:t> met LVB</a:t>
            </a:r>
          </a:p>
        </p:txBody>
      </p:sp>
      <p:pic>
        <p:nvPicPr>
          <p:cNvPr id="4" name="Afbeelding 4" descr="Afbeelding met persoon, lucht, buiten, groep&#10;&#10;Beschrijving is gegenereerd met zeer hoge betrouwbaarheid">
            <a:extLst>
              <a:ext uri="{FF2B5EF4-FFF2-40B4-BE49-F238E27FC236}">
                <a16:creationId xmlns:a16="http://schemas.microsoft.com/office/drawing/2014/main" id="{DA505508-9D58-4A46-9875-F3651645C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4303" y="528958"/>
            <a:ext cx="5501697" cy="4138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Afbeelding 6" descr="Afbeelding met lucht, persoon, buiten, boom&#10;&#10;Beschrijving is gegenereerd met zeer hoge betrouwbaarheid">
            <a:extLst>
              <a:ext uri="{FF2B5EF4-FFF2-40B4-BE49-F238E27FC236}">
                <a16:creationId xmlns:a16="http://schemas.microsoft.com/office/drawing/2014/main" id="{AD937058-CD5E-4C6D-85CB-F37949F7C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52" y="528958"/>
            <a:ext cx="5343845" cy="4019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885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Heel praktisch: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71600"/>
            <a:ext cx="10151775" cy="388077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Jullie gaan deze periode in samenwerkingsverband werken aan de volgende zaken:</a:t>
            </a:r>
          </a:p>
          <a:p>
            <a:pPr>
              <a:buFont typeface="+mj-lt"/>
              <a:buAutoNum type="arabicPeriod"/>
            </a:pPr>
            <a:r>
              <a:rPr lang="nl-NL" b="1" dirty="0"/>
              <a:t>Samenwerkingscontract</a:t>
            </a:r>
            <a:r>
              <a:rPr lang="nl-NL" dirty="0"/>
              <a:t> plus persoonlijke leerdoelen van de groepsleden</a:t>
            </a:r>
          </a:p>
          <a:p>
            <a:pPr>
              <a:buFont typeface="+mj-lt"/>
              <a:buAutoNum type="arabicPeriod"/>
            </a:pPr>
            <a:r>
              <a:rPr lang="nl-NL" b="1" dirty="0"/>
              <a:t>Plan van aanpak </a:t>
            </a:r>
            <a:r>
              <a:rPr lang="nl-NL" dirty="0"/>
              <a:t>‘Activiteitenmiddag’ (o.a. omschrijving van de activiteit, taakverdeling, tijdsplanning en budgetverantwoording)</a:t>
            </a:r>
          </a:p>
          <a:p>
            <a:pPr>
              <a:buFont typeface="+mj-lt"/>
              <a:buAutoNum type="arabicPeriod"/>
            </a:pPr>
            <a:r>
              <a:rPr lang="nl-NL" dirty="0"/>
              <a:t>Een </a:t>
            </a:r>
            <a:r>
              <a:rPr lang="nl-NL" b="1" dirty="0"/>
              <a:t>verslag</a:t>
            </a:r>
            <a:r>
              <a:rPr lang="nl-NL" dirty="0"/>
              <a:t>: ‘Wat organiseren we voor de doelgroep en waarom?’</a:t>
            </a:r>
          </a:p>
          <a:p>
            <a:pPr>
              <a:buFont typeface="+mj-lt"/>
              <a:buAutoNum type="arabicPeriod"/>
            </a:pPr>
            <a:r>
              <a:rPr lang="nl-NL" dirty="0"/>
              <a:t>Persoonlijk (individueel) </a:t>
            </a:r>
            <a:r>
              <a:rPr lang="nl-NL" b="1" dirty="0"/>
              <a:t>evaluatieverslag</a:t>
            </a:r>
            <a:r>
              <a:rPr lang="nl-NL" dirty="0"/>
              <a:t> ‘Activiteitenmiddag’</a:t>
            </a:r>
          </a:p>
          <a:p>
            <a:pPr>
              <a:buFont typeface="+mj-lt"/>
              <a:buAutoNum type="arabicPeriod"/>
            </a:pPr>
            <a:r>
              <a:rPr lang="nl-NL" dirty="0"/>
              <a:t>Persoonlijk (individueel) </a:t>
            </a:r>
            <a:r>
              <a:rPr lang="nl-NL" b="1" dirty="0"/>
              <a:t>procesevaluatie</a:t>
            </a:r>
            <a:r>
              <a:rPr lang="nl-NL" dirty="0"/>
              <a:t> ‘Activiteitenmiddag’</a:t>
            </a:r>
          </a:p>
          <a:p>
            <a:pPr>
              <a:buFontTx/>
              <a:buChar char="-"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3074" name="Picture 2" descr="Afbeeldingsresultaat voor doel bereiken">
            <a:extLst>
              <a:ext uri="{FF2B5EF4-FFF2-40B4-BE49-F238E27FC236}">
                <a16:creationId xmlns:a16="http://schemas.microsoft.com/office/drawing/2014/main" id="{B810B09C-14A5-4155-9E25-468AA537A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584" y="4030715"/>
            <a:ext cx="5062747" cy="26579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91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4063"/>
          <a:stretch/>
        </p:blipFill>
        <p:spPr>
          <a:xfrm>
            <a:off x="-17003" y="111467"/>
            <a:ext cx="12209003" cy="648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8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C7D7CBF8D5594CA3EABCC0E0169620" ma:contentTypeVersion="10" ma:contentTypeDescription="Een nieuw document maken." ma:contentTypeScope="" ma:versionID="d7fb8ae9b96a9cdb82831b9846d4c9dc">
  <xsd:schema xmlns:xsd="http://www.w3.org/2001/XMLSchema" xmlns:xs="http://www.w3.org/2001/XMLSchema" xmlns:p="http://schemas.microsoft.com/office/2006/metadata/properties" xmlns:ns3="1f671bd0-527c-4d2a-98b8-6946169f1e35" xmlns:ns4="7b9f8bbe-82d2-46a4-909f-9c23c02db697" targetNamespace="http://schemas.microsoft.com/office/2006/metadata/properties" ma:root="true" ma:fieldsID="44df13006c4d1b8710a8bdf93e72db5d" ns3:_="" ns4:_="">
    <xsd:import namespace="1f671bd0-527c-4d2a-98b8-6946169f1e35"/>
    <xsd:import namespace="7b9f8bbe-82d2-46a4-909f-9c23c02db69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671bd0-527c-4d2a-98b8-6946169f1e3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9f8bbe-82d2-46a4-909f-9c23c02db6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AB7AE03-8249-454D-BAEF-7DBAA1C355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D379B9-3C47-4AFE-A74B-0E4ED6394F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671bd0-527c-4d2a-98b8-6946169f1e35"/>
    <ds:schemaRef ds:uri="7b9f8bbe-82d2-46a4-909f-9c23c02db6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15AF3FE-BCB7-4D73-BEC9-FD05B52158D9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1f671bd0-527c-4d2a-98b8-6946169f1e3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7b9f8bbe-82d2-46a4-909f-9c23c02db69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2207</TotalTime>
  <Words>480</Words>
  <Application>Microsoft Office PowerPoint</Application>
  <PresentationFormat>Breedbeeld</PresentationFormat>
  <Paragraphs>68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Trebuchet MS</vt:lpstr>
      <vt:lpstr>Wingdings</vt:lpstr>
      <vt:lpstr>Wingdings 3</vt:lpstr>
      <vt:lpstr>Facet</vt:lpstr>
      <vt:lpstr>PIT-3</vt:lpstr>
      <vt:lpstr>PIT-lijn leerperiode 3</vt:lpstr>
      <vt:lpstr>Wat gaan we doen? </vt:lpstr>
      <vt:lpstr>De praktijk staat deze periode centraal</vt:lpstr>
      <vt:lpstr>Basisschool kinderen</vt:lpstr>
      <vt:lpstr>NL-DOET</vt:lpstr>
      <vt:lpstr>Stadstuinproject ASWA Voor mensen met LVB</vt:lpstr>
      <vt:lpstr>Heel praktisch:</vt:lpstr>
      <vt:lpstr>PowerPoint-presentatie</vt:lpstr>
      <vt:lpstr>PowerPoint-presentatie</vt:lpstr>
      <vt:lpstr>Zijn er vragen?</vt:lpstr>
      <vt:lpstr>De opdracht van vandaag:</vt:lpstr>
    </vt:vector>
  </TitlesOfParts>
  <Company>Noorderpoort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PIT-4</dc:title>
  <dc:creator>S. Poelman</dc:creator>
  <cp:lastModifiedBy>Simon Poelman</cp:lastModifiedBy>
  <cp:revision>58</cp:revision>
  <dcterms:created xsi:type="dcterms:W3CDTF">2018-05-08T06:45:21Z</dcterms:created>
  <dcterms:modified xsi:type="dcterms:W3CDTF">2020-02-13T12:10:10Z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0x01010002C7D7CBF8D5594CA3EABCC0E0169620</vt:lpwstr>
  </property>
</Properties>
</file>